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2" r:id="rId5"/>
    <p:sldId id="274" r:id="rId6"/>
    <p:sldId id="263" r:id="rId7"/>
    <p:sldId id="261" r:id="rId8"/>
    <p:sldId id="269" r:id="rId9"/>
    <p:sldId id="262" r:id="rId10"/>
    <p:sldId id="270" r:id="rId11"/>
    <p:sldId id="271" r:id="rId12"/>
    <p:sldId id="264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A8518-9B13-3D0F-74B5-A9DD4397E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7346D0-5C93-BF08-7D6C-778A32152E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73870-D179-E0B4-6176-7ED571E1A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0266-F606-455B-B795-83E059D132A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F7CE2-2201-085A-C86F-5241B4865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9DC73-6A8B-6F6A-581A-EBA858DA4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C062-A4DA-42B7-B5DC-ED5CCAED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71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94ACD-2855-9E47-4B48-F51E39E46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9358F3-F6AF-6BAD-F09A-056E42B9A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C675A-8454-ABBB-E205-FB317BD1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0266-F606-455B-B795-83E059D132A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1AB96-8940-06B5-FA7D-F176DA5E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25D4C-9D71-AEFE-47A4-F6A3D136B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C062-A4DA-42B7-B5DC-ED5CCAED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6121D6-A1B1-9F7C-88C0-FCF7F8AD7E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41E7B5-37BD-D450-8627-9C2BBA24A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EB897-0CDD-F74A-3BCE-BB51FBF35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0266-F606-455B-B795-83E059D132A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8957C-7355-8D1E-9FE9-78AC634F1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056AB-BEE7-2D82-7A9B-DF46D17E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C062-A4DA-42B7-B5DC-ED5CCAED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74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27531-2260-C38D-1329-9F0735EE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B5036-1204-69B8-7142-FB2A26578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10207-034A-CE97-601E-6783D9CB6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0266-F606-455B-B795-83E059D132A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924FA-6DFE-6FFB-C711-1496ED8F8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AA91D-D560-0FF7-06FF-4CB67EFF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C062-A4DA-42B7-B5DC-ED5CCAED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35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5B84B-B724-0A4B-CF5B-6FCB6E31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8DACD-73BE-2D4F-6EA1-DB9007E91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15434-14CB-E341-AF3E-5DEC2ABCD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0266-F606-455B-B795-83E059D132A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956B5-F5E7-1E17-945B-A46FFB32E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63E64-C2EE-BF98-1838-2C37AE21D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C062-A4DA-42B7-B5DC-ED5CCAED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3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B4F7F-954C-5127-345E-99824AECB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4A92B-D8C3-F4A1-FFA5-6E7B349AC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F5A7F-BD3B-576A-2425-4E09F4153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4E94BE-5344-0C79-EED8-1EF99EE2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0266-F606-455B-B795-83E059D132A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FC8F0-3593-3AD3-612C-AE5D98CB4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405D3-1512-C3FE-D106-11482E9A6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C062-A4DA-42B7-B5DC-ED5CCAED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2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59D9-D5CF-1AA7-E4A4-4072FF94C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00713-50BE-766E-ACFB-14540F4D6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64BDB-C2FD-A612-C9BE-9A54870F6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2AE2AD-AB98-FD3B-A8A1-CE4D30B291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EA844D-2605-25F9-D1F1-209D944072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67E74F-536E-D7D8-869E-0C8DE3805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0266-F606-455B-B795-83E059D132A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943977-1551-7559-FEB8-23240976B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2DB182-8F29-69E7-BCF0-ED9F65309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C062-A4DA-42B7-B5DC-ED5CCAED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78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EA119-AC1D-E609-6D09-B69466810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7E1586-D70E-FBBD-1542-76507502B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0266-F606-455B-B795-83E059D132A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0B95C-D034-9874-0DD1-5C245F2F7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D3C2B1-07D4-F7D1-EA2C-C0E2D2834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C062-A4DA-42B7-B5DC-ED5CCAED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8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3B607D-2A15-7AB8-9C93-1119BEEEC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0266-F606-455B-B795-83E059D132A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88E49-01B9-5821-466E-476C15FAC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576D7-4EF3-35EE-4AAD-7C2F27F80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C062-A4DA-42B7-B5DC-ED5CCAED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0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8FC9A-9A27-93D8-D816-784E87B89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CAB41-D882-DB03-4806-4EE0043BD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3531D-2514-7430-29D5-252776254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AA3BD-6D7D-6467-899E-028DB72AB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0266-F606-455B-B795-83E059D132A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00F8AF-741C-F2B3-11C5-D1D0ED7B7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C3972-0620-DC93-33A2-9A979538F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C062-A4DA-42B7-B5DC-ED5CCAED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5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497E0-885C-68C4-FEFD-B3937CE42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1ACF94-DDC4-71E8-3BDA-E3218A0E0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D4384E-1603-3CCD-4DB8-58A379D26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6BF3F-C8D6-3148-9CF9-642D6B70C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0266-F606-455B-B795-83E059D132A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D01EC-4588-2AB3-669D-9280E3272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9A4043-4CBD-79E9-E3B1-00605D2C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C062-A4DA-42B7-B5DC-ED5CCAED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9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0CC100-1840-C9ED-81DC-9BF9BB105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45893-E84A-D1E1-CF00-1E6D71389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CDE90-16DD-95E1-53BE-E7AA50D587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F0266-F606-455B-B795-83E059D132A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B4D0D-614C-3FA8-4D61-1F1BA8178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EBA0B-75E7-973F-1767-3B23470518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EC062-A4DA-42B7-B5DC-ED5CCAED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0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ussieh@uga.edu" TargetMode="External"/><Relationship Id="rId2" Type="http://schemas.openxmlformats.org/officeDocument/2006/relationships/hyperlink" Target="mailto:djesper@uga.ed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62F92-84C4-B412-F18E-F6A3A7CF4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464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Use of Microbial Inoculants to Improve Abiotic Stress Tolerance in Warm and Cool-Season Turfgrasses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439A31-6671-CF02-370B-03189B077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4322"/>
            <a:ext cx="9144000" cy="1655762"/>
          </a:xfrm>
        </p:spPr>
        <p:txBody>
          <a:bodyPr/>
          <a:lstStyle/>
          <a:p>
            <a:r>
              <a:rPr lang="en-US" dirty="0"/>
              <a:t>David Jespersen and </a:t>
            </a:r>
            <a:r>
              <a:rPr lang="en-US"/>
              <a:t>Mussie Habteselassie</a:t>
            </a:r>
            <a:endParaRPr lang="en-US" dirty="0"/>
          </a:p>
          <a:p>
            <a:r>
              <a:rPr lang="en-US" dirty="0"/>
              <a:t>University of Georgia – Griffin</a:t>
            </a:r>
          </a:p>
          <a:p>
            <a:r>
              <a:rPr lang="en-US" dirty="0"/>
              <a:t>November 2023</a:t>
            </a:r>
          </a:p>
        </p:txBody>
      </p:sp>
    </p:spTree>
    <p:extLst>
      <p:ext uri="{BB962C8B-B14F-4D97-AF65-F5344CB8AC3E}">
        <p14:creationId xmlns:p14="http://schemas.microsoft.com/office/powerpoint/2010/main" val="2600961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DE8BE-7CE9-A365-74BB-40D3D87D8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Bentgrass</a:t>
            </a:r>
            <a:r>
              <a:rPr lang="en-US" dirty="0"/>
              <a:t> trial – July 20th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76ECECF-5C9C-E416-D2AF-E622940A58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849" y="1825625"/>
            <a:ext cx="3276301" cy="4351338"/>
          </a:xfrm>
        </p:spPr>
      </p:pic>
    </p:spTree>
    <p:extLst>
      <p:ext uri="{BB962C8B-B14F-4D97-AF65-F5344CB8AC3E}">
        <p14:creationId xmlns:p14="http://schemas.microsoft.com/office/powerpoint/2010/main" val="1104139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3677D-DC7C-E4DF-714B-AE3404016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Microbial Activity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F1169C-BAA6-6C32-2BCF-D9D6FCE35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4604" y="2051854"/>
            <a:ext cx="5266479" cy="3394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32B21A-DC33-C56A-E930-C224512562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6" y="2051854"/>
            <a:ext cx="5936244" cy="339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16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D6075-06BF-028B-B75A-E25133B07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7617D-64A4-38CB-E1B4-9A3ACF06A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2023 field studies completed; analysis ongoing</a:t>
            </a:r>
          </a:p>
          <a:p>
            <a:r>
              <a:rPr lang="en-US" sz="3200" dirty="0"/>
              <a:t>Preliminary results:</a:t>
            </a:r>
          </a:p>
          <a:p>
            <a:pPr lvl="1"/>
            <a:r>
              <a:rPr lang="en-US" sz="2800" dirty="0"/>
              <a:t>No significant treatment impacts observed for bermudagrass drought trial</a:t>
            </a:r>
          </a:p>
          <a:p>
            <a:pPr lvl="1"/>
            <a:r>
              <a:rPr lang="en-US" sz="2800" dirty="0"/>
              <a:t>No significant treatment impacts observed for </a:t>
            </a:r>
            <a:r>
              <a:rPr lang="en-US" sz="2800" dirty="0" err="1"/>
              <a:t>bentgrass</a:t>
            </a:r>
            <a:r>
              <a:rPr lang="en-US" sz="2800" dirty="0"/>
              <a:t> summer heat trial</a:t>
            </a:r>
          </a:p>
          <a:p>
            <a:r>
              <a:rPr lang="en-US" sz="3200" dirty="0"/>
              <a:t>Plants establishing for controlled environment screening. Will be completed over Winter 2023/2024</a:t>
            </a:r>
          </a:p>
        </p:txBody>
      </p:sp>
    </p:spTree>
    <p:extLst>
      <p:ext uri="{BB962C8B-B14F-4D97-AF65-F5344CB8AC3E}">
        <p14:creationId xmlns:p14="http://schemas.microsoft.com/office/powerpoint/2010/main" val="399254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125703-21D8-6DDB-B534-8FA2325B4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556E31-3A24-A76F-6FD2-CF99A93D14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Please direct questions to </a:t>
            </a:r>
            <a:r>
              <a:rPr lang="en-US" dirty="0">
                <a:hlinkClick r:id="rId2"/>
              </a:rPr>
              <a:t>djesper@uga.edu</a:t>
            </a:r>
            <a:r>
              <a:rPr lang="en-US" dirty="0"/>
              <a:t> or </a:t>
            </a:r>
            <a:r>
              <a:rPr lang="de-DE" dirty="0">
                <a:hlinkClick r:id="rId3"/>
              </a:rPr>
              <a:t>mussieh@uga.edu</a:t>
            </a:r>
            <a:r>
              <a:rPr lang="de-DE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362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58CC7-0046-1844-A371-7323F3742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E69C2-D696-E47C-F42D-E6446278C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need to improve abiotic stress tolerance of turf areas while simultaneous a desire to reduce chemical inputs</a:t>
            </a:r>
          </a:p>
          <a:p>
            <a:r>
              <a:rPr lang="en-US" dirty="0"/>
              <a:t>Microbial products are one potential avenue to improving plant performance and soil health</a:t>
            </a:r>
          </a:p>
          <a:p>
            <a:r>
              <a:rPr lang="en-US" dirty="0"/>
              <a:t>Previous research indicates that </a:t>
            </a:r>
            <a:r>
              <a:rPr lang="en-US" b="1" dirty="0" err="1"/>
              <a:t>BioEnsure</a:t>
            </a:r>
            <a:r>
              <a:rPr lang="en-US" b="1" dirty="0"/>
              <a:t> </a:t>
            </a:r>
            <a:r>
              <a:rPr lang="en-US" dirty="0"/>
              <a:t>(Fungal endophyte) or </a:t>
            </a:r>
            <a:r>
              <a:rPr lang="en-US" b="1" dirty="0" err="1"/>
              <a:t>BioTango</a:t>
            </a:r>
            <a:r>
              <a:rPr lang="en-US" dirty="0"/>
              <a:t> (Bacterial suspension) may be able to improve plant stress tolerance</a:t>
            </a:r>
          </a:p>
          <a:p>
            <a:r>
              <a:rPr lang="en-US" dirty="0"/>
              <a:t>There is a need for robust and objective testing of product prior to widespread recommendation.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71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58CC7-0046-1844-A371-7323F3742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E69C2-D696-E47C-F42D-E6446278C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Testing of products in controlled environments for improvement of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Heat tolerance in creeping </a:t>
            </a:r>
            <a:r>
              <a:rPr lang="en-US" dirty="0" err="1"/>
              <a:t>bentgrass</a:t>
            </a:r>
            <a:r>
              <a:rPr lang="en-US" dirty="0"/>
              <a:t>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Drought tolerance in bermudagrass and </a:t>
            </a:r>
            <a:r>
              <a:rPr lang="en-US" dirty="0" err="1"/>
              <a:t>zoysiagrass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Testing of products in field conditions to determine if similar effects are found in real world conditions for both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Heat tolerance and summer performance in creeping </a:t>
            </a:r>
            <a:r>
              <a:rPr lang="en-US" dirty="0" err="1"/>
              <a:t>bentgrass</a:t>
            </a:r>
            <a:r>
              <a:rPr lang="en-US" dirty="0"/>
              <a:t>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Improved drought performance on </a:t>
            </a:r>
            <a:r>
              <a:rPr lang="en-US" dirty="0" err="1"/>
              <a:t>ultradwarf</a:t>
            </a:r>
            <a:r>
              <a:rPr lang="en-US" dirty="0"/>
              <a:t> bermudagrass.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Understanding mechanisms responsible for improved stress tolerance including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changes in plant physiology and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microbial composition and function</a:t>
            </a:r>
          </a:p>
        </p:txBody>
      </p:sp>
    </p:spTree>
    <p:extLst>
      <p:ext uri="{BB962C8B-B14F-4D97-AF65-F5344CB8AC3E}">
        <p14:creationId xmlns:p14="http://schemas.microsoft.com/office/powerpoint/2010/main" val="145481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58CC7-0046-1844-A371-7323F3742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E69C2-D696-E47C-F42D-E6446278C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Testing of products in controlled environments for improvement of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Heat tolerance in creeping </a:t>
            </a:r>
            <a:r>
              <a:rPr lang="en-US" dirty="0" err="1"/>
              <a:t>bentgrass</a:t>
            </a:r>
            <a:r>
              <a:rPr lang="en-US" dirty="0"/>
              <a:t>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Drought tolerance in bermudagrass and </a:t>
            </a:r>
            <a:r>
              <a:rPr lang="en-US" dirty="0" err="1"/>
              <a:t>zoysiagrass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Testing of products in field conditions to determine if similar effects are found in real world conditions for both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Heat tolerance and summer performance in creeping </a:t>
            </a:r>
            <a:r>
              <a:rPr lang="en-US" dirty="0" err="1"/>
              <a:t>bentgrass</a:t>
            </a:r>
            <a:r>
              <a:rPr lang="en-US" dirty="0"/>
              <a:t>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Improved drought performance on </a:t>
            </a:r>
            <a:r>
              <a:rPr lang="en-US" dirty="0" err="1"/>
              <a:t>ultradwarf</a:t>
            </a:r>
            <a:r>
              <a:rPr lang="en-US" dirty="0"/>
              <a:t> bermudagrass.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Understanding mechanisms responsible for improved stress tolerance including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changes in plant physiology and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microbial composition and function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E0C034-555B-F448-AAE5-8A68F6AF0EB3}"/>
              </a:ext>
            </a:extLst>
          </p:cNvPr>
          <p:cNvSpPr/>
          <p:nvPr/>
        </p:nvSpPr>
        <p:spPr>
          <a:xfrm>
            <a:off x="838200" y="2979174"/>
            <a:ext cx="11353800" cy="1543665"/>
          </a:xfrm>
          <a:prstGeom prst="rect">
            <a:avLst/>
          </a:prstGeom>
          <a:solidFill>
            <a:schemeClr val="accent6">
              <a:lumMod val="60000"/>
              <a:lumOff val="40000"/>
              <a:alpha val="2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52D6C8-C836-97CD-0B8A-8B06EF31178A}"/>
              </a:ext>
            </a:extLst>
          </p:cNvPr>
          <p:cNvSpPr txBox="1"/>
          <p:nvPr/>
        </p:nvSpPr>
        <p:spPr>
          <a:xfrm>
            <a:off x="9151041" y="3429000"/>
            <a:ext cx="3669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Completed</a:t>
            </a:r>
          </a:p>
        </p:txBody>
      </p:sp>
    </p:spTree>
    <p:extLst>
      <p:ext uri="{BB962C8B-B14F-4D97-AF65-F5344CB8AC3E}">
        <p14:creationId xmlns:p14="http://schemas.microsoft.com/office/powerpoint/2010/main" val="4042203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58CC7-0046-1844-A371-7323F3742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E69C2-D696-E47C-F42D-E6446278C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Testing of products in controlled environments for improvement of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Heat tolerance in creeping </a:t>
            </a:r>
            <a:r>
              <a:rPr lang="en-US" dirty="0" err="1"/>
              <a:t>bentgrass</a:t>
            </a:r>
            <a:r>
              <a:rPr lang="en-US" dirty="0"/>
              <a:t>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Drought tolerance in bermudagrass and </a:t>
            </a:r>
            <a:r>
              <a:rPr lang="en-US" dirty="0" err="1"/>
              <a:t>zoysiagrass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Testing of products in field conditions to determine if similar effects are found in real world conditions for both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Heat tolerance and summer performance in creeping </a:t>
            </a:r>
            <a:r>
              <a:rPr lang="en-US" dirty="0" err="1"/>
              <a:t>bentgrass</a:t>
            </a:r>
            <a:r>
              <a:rPr lang="en-US" dirty="0"/>
              <a:t>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Improved drought performance on </a:t>
            </a:r>
            <a:r>
              <a:rPr lang="en-US" dirty="0" err="1"/>
              <a:t>ultradwarf</a:t>
            </a:r>
            <a:r>
              <a:rPr lang="en-US" dirty="0"/>
              <a:t> bermudagrass.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Understanding mechanisms responsible for improved stress tolerance including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changes in plant physiology and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microbial composition and function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E0C034-555B-F448-AAE5-8A68F6AF0EB3}"/>
              </a:ext>
            </a:extLst>
          </p:cNvPr>
          <p:cNvSpPr/>
          <p:nvPr/>
        </p:nvSpPr>
        <p:spPr>
          <a:xfrm>
            <a:off x="838200" y="2979174"/>
            <a:ext cx="11353800" cy="1543665"/>
          </a:xfrm>
          <a:prstGeom prst="rect">
            <a:avLst/>
          </a:prstGeom>
          <a:solidFill>
            <a:schemeClr val="accent6">
              <a:lumMod val="60000"/>
              <a:lumOff val="40000"/>
              <a:alpha val="2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52D6C8-C836-97CD-0B8A-8B06EF31178A}"/>
              </a:ext>
            </a:extLst>
          </p:cNvPr>
          <p:cNvSpPr txBox="1"/>
          <p:nvPr/>
        </p:nvSpPr>
        <p:spPr>
          <a:xfrm>
            <a:off x="9151041" y="3429000"/>
            <a:ext cx="3669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Completed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7A59B4-525D-BCF2-7556-5C79D03478E1}"/>
              </a:ext>
            </a:extLst>
          </p:cNvPr>
          <p:cNvSpPr/>
          <p:nvPr/>
        </p:nvSpPr>
        <p:spPr>
          <a:xfrm>
            <a:off x="838200" y="1678858"/>
            <a:ext cx="11353800" cy="1300316"/>
          </a:xfrm>
          <a:prstGeom prst="rect">
            <a:avLst/>
          </a:prstGeom>
          <a:solidFill>
            <a:schemeClr val="bg2">
              <a:lumMod val="75000"/>
              <a:alpha val="2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A0FBA3-8F52-A4F9-D063-7A97CBB5DDA9}"/>
              </a:ext>
            </a:extLst>
          </p:cNvPr>
          <p:cNvSpPr/>
          <p:nvPr/>
        </p:nvSpPr>
        <p:spPr>
          <a:xfrm>
            <a:off x="838200" y="4511009"/>
            <a:ext cx="11353800" cy="1555494"/>
          </a:xfrm>
          <a:prstGeom prst="rect">
            <a:avLst/>
          </a:prstGeom>
          <a:solidFill>
            <a:schemeClr val="bg2">
              <a:lumMod val="75000"/>
              <a:alpha val="2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C1BFF9-6B4D-ABB9-569A-A89AADBC9834}"/>
              </a:ext>
            </a:extLst>
          </p:cNvPr>
          <p:cNvSpPr txBox="1"/>
          <p:nvPr/>
        </p:nvSpPr>
        <p:spPr>
          <a:xfrm>
            <a:off x="8924899" y="2048457"/>
            <a:ext cx="3669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25000"/>
                  </a:schemeClr>
                </a:solidFill>
              </a:rPr>
              <a:t>Ongoing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EC3C04-D90D-3EA9-A04A-7E54501F4A20}"/>
              </a:ext>
            </a:extLst>
          </p:cNvPr>
          <p:cNvSpPr txBox="1"/>
          <p:nvPr/>
        </p:nvSpPr>
        <p:spPr>
          <a:xfrm>
            <a:off x="8831492" y="4972665"/>
            <a:ext cx="3669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25000"/>
                  </a:schemeClr>
                </a:solidFill>
              </a:rPr>
              <a:t>Ongoing</a:t>
            </a:r>
          </a:p>
        </p:txBody>
      </p:sp>
    </p:spTree>
    <p:extLst>
      <p:ext uri="{BB962C8B-B14F-4D97-AF65-F5344CB8AC3E}">
        <p14:creationId xmlns:p14="http://schemas.microsoft.com/office/powerpoint/2010/main" val="2746947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58CC7-0046-1844-A371-7323F3742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E69C2-D696-E47C-F42D-E6446278C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Funding letter – April, 2023</a:t>
            </a:r>
          </a:p>
          <a:p>
            <a:r>
              <a:rPr lang="en-US" dirty="0"/>
              <a:t>Field Trials initiated – June, 2023</a:t>
            </a:r>
          </a:p>
          <a:p>
            <a:r>
              <a:rPr lang="en-US" dirty="0"/>
              <a:t>Field Trials concluded [analysis ongoing] – September, 2023</a:t>
            </a:r>
          </a:p>
          <a:p>
            <a:r>
              <a:rPr lang="en-US" dirty="0"/>
              <a:t>Controlled environment plants established – October, 2023</a:t>
            </a:r>
          </a:p>
          <a:p>
            <a:r>
              <a:rPr lang="en-US" dirty="0"/>
              <a:t>Controlled environment Trials – Winter 2023</a:t>
            </a:r>
          </a:p>
          <a:p>
            <a:r>
              <a:rPr lang="en-US" dirty="0"/>
              <a:t>Final Report – April, 2024</a:t>
            </a:r>
          </a:p>
        </p:txBody>
      </p:sp>
    </p:spTree>
    <p:extLst>
      <p:ext uri="{BB962C8B-B14F-4D97-AF65-F5344CB8AC3E}">
        <p14:creationId xmlns:p14="http://schemas.microsoft.com/office/powerpoint/2010/main" val="52210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58CC7-0046-1844-A371-7323F3742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 - Bermudagrass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C186333-5A7D-440E-257D-21E676EBA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522" r="20964" b="1816"/>
          <a:stretch/>
        </p:blipFill>
        <p:spPr>
          <a:xfrm>
            <a:off x="6185212" y="1436237"/>
            <a:ext cx="5520639" cy="455248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F5F198-5226-C916-FBE5-5808616F7A1D}"/>
              </a:ext>
            </a:extLst>
          </p:cNvPr>
          <p:cNvSpPr txBox="1"/>
          <p:nvPr/>
        </p:nvSpPr>
        <p:spPr>
          <a:xfrm>
            <a:off x="0" y="5988721"/>
            <a:ext cx="6096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9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r"/>
            <a:r>
              <a:rPr lang="en-US" sz="900" b="1" dirty="0">
                <a:solidFill>
                  <a:srgbClr val="000000"/>
                </a:solidFill>
                <a:latin typeface="Segoe UI" panose="020B0502040204020203" pitchFamily="34" charset="0"/>
              </a:rPr>
              <a:t>Source	</a:t>
            </a:r>
            <a:r>
              <a:rPr lang="en-US" sz="9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Nparm</a:t>
            </a:r>
            <a:r>
              <a:rPr lang="en-US" sz="900" b="1" dirty="0">
                <a:solidFill>
                  <a:srgbClr val="000000"/>
                </a:solidFill>
                <a:latin typeface="Segoe UI" panose="020B0502040204020203" pitchFamily="34" charset="0"/>
              </a:rPr>
              <a:t>	</a:t>
            </a:r>
            <a:r>
              <a:rPr lang="en-US" sz="9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DFNum</a:t>
            </a:r>
            <a:r>
              <a:rPr lang="en-US" sz="900" b="1" dirty="0">
                <a:solidFill>
                  <a:srgbClr val="000000"/>
                </a:solidFill>
                <a:latin typeface="Segoe UI" panose="020B0502040204020203" pitchFamily="34" charset="0"/>
              </a:rPr>
              <a:t>	</a:t>
            </a:r>
            <a:r>
              <a:rPr lang="en-US" sz="9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DFDen</a:t>
            </a:r>
            <a:r>
              <a:rPr lang="en-US" sz="900" b="1" dirty="0">
                <a:solidFill>
                  <a:srgbClr val="000000"/>
                </a:solidFill>
                <a:latin typeface="Segoe UI" panose="020B0502040204020203" pitchFamily="34" charset="0"/>
              </a:rPr>
              <a:t>	F Ratio	Prob &gt; F	</a:t>
            </a:r>
          </a:p>
          <a:p>
            <a:pPr algn="r"/>
            <a:r>
              <a:rPr lang="en-US" sz="900" dirty="0">
                <a:solidFill>
                  <a:srgbClr val="000000"/>
                </a:solidFill>
                <a:latin typeface="Segoe UI" panose="020B0502040204020203" pitchFamily="34" charset="0"/>
              </a:rPr>
              <a:t>Treat	3	3	91.3	0.2376558	0.8699	</a:t>
            </a:r>
          </a:p>
          <a:p>
            <a:pPr algn="r"/>
            <a:r>
              <a:rPr lang="en-US" sz="900" dirty="0">
                <a:solidFill>
                  <a:srgbClr val="000000"/>
                </a:solidFill>
                <a:latin typeface="Segoe UI" panose="020B0502040204020203" pitchFamily="34" charset="0"/>
              </a:rPr>
              <a:t>Date	7	7	89.3	33.698645	</a:t>
            </a:r>
            <a:r>
              <a:rPr lang="en-US" sz="900" dirty="0">
                <a:solidFill>
                  <a:srgbClr val="E57406"/>
                </a:solidFill>
                <a:latin typeface="Segoe UI" panose="020B0502040204020203" pitchFamily="34" charset="0"/>
              </a:rPr>
              <a:t>&lt;.0001*	</a:t>
            </a:r>
            <a:endParaRPr lang="en-US" sz="9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r"/>
            <a:r>
              <a:rPr lang="en-US" sz="900" dirty="0">
                <a:solidFill>
                  <a:srgbClr val="000000"/>
                </a:solidFill>
                <a:latin typeface="Segoe UI" panose="020B0502040204020203" pitchFamily="34" charset="0"/>
              </a:rPr>
              <a:t>Treat*Date	21	21	89.3	1.2570846	0.2267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43D664-B718-D286-2B59-B000B230FDF0}"/>
              </a:ext>
            </a:extLst>
          </p:cNvPr>
          <p:cNvSpPr txBox="1"/>
          <p:nvPr/>
        </p:nvSpPr>
        <p:spPr>
          <a:xfrm>
            <a:off x="5997677" y="5988721"/>
            <a:ext cx="6096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9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r"/>
            <a:r>
              <a:rPr lang="en-US" sz="900" b="1" dirty="0">
                <a:solidFill>
                  <a:srgbClr val="000000"/>
                </a:solidFill>
                <a:latin typeface="Segoe UI" panose="020B0502040204020203" pitchFamily="34" charset="0"/>
              </a:rPr>
              <a:t>Source	</a:t>
            </a:r>
            <a:r>
              <a:rPr lang="en-US" sz="9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Nparm</a:t>
            </a:r>
            <a:r>
              <a:rPr lang="en-US" sz="900" b="1" dirty="0">
                <a:solidFill>
                  <a:srgbClr val="000000"/>
                </a:solidFill>
                <a:latin typeface="Segoe UI" panose="020B0502040204020203" pitchFamily="34" charset="0"/>
              </a:rPr>
              <a:t>	</a:t>
            </a:r>
            <a:r>
              <a:rPr lang="en-US" sz="9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DFNum</a:t>
            </a:r>
            <a:r>
              <a:rPr lang="en-US" sz="900" b="1" dirty="0">
                <a:solidFill>
                  <a:srgbClr val="000000"/>
                </a:solidFill>
                <a:latin typeface="Segoe UI" panose="020B0502040204020203" pitchFamily="34" charset="0"/>
              </a:rPr>
              <a:t>	</a:t>
            </a:r>
            <a:r>
              <a:rPr lang="en-US" sz="9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DFDen</a:t>
            </a:r>
            <a:r>
              <a:rPr lang="en-US" sz="900" b="1" dirty="0">
                <a:solidFill>
                  <a:srgbClr val="000000"/>
                </a:solidFill>
                <a:latin typeface="Segoe UI" panose="020B0502040204020203" pitchFamily="34" charset="0"/>
              </a:rPr>
              <a:t>	F Ratio	Prob &gt; F	</a:t>
            </a:r>
          </a:p>
          <a:p>
            <a:pPr algn="r"/>
            <a:r>
              <a:rPr lang="en-US" sz="900" dirty="0">
                <a:solidFill>
                  <a:srgbClr val="000000"/>
                </a:solidFill>
                <a:latin typeface="Segoe UI" panose="020B0502040204020203" pitchFamily="34" charset="0"/>
              </a:rPr>
              <a:t>Treat	3	3	103.1	0.7829727	0.5061	</a:t>
            </a:r>
          </a:p>
          <a:p>
            <a:pPr algn="r"/>
            <a:r>
              <a:rPr lang="en-US" sz="900" dirty="0">
                <a:solidFill>
                  <a:srgbClr val="000000"/>
                </a:solidFill>
                <a:latin typeface="Segoe UI" panose="020B0502040204020203" pitchFamily="34" charset="0"/>
              </a:rPr>
              <a:t>Date	8	8	101.2	88.447301	</a:t>
            </a:r>
            <a:r>
              <a:rPr lang="en-US" sz="900" dirty="0">
                <a:solidFill>
                  <a:srgbClr val="E57406"/>
                </a:solidFill>
                <a:latin typeface="Segoe UI" panose="020B0502040204020203" pitchFamily="34" charset="0"/>
              </a:rPr>
              <a:t>&lt;.0001*	</a:t>
            </a:r>
            <a:endParaRPr lang="en-US" sz="9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r"/>
            <a:r>
              <a:rPr lang="en-US" sz="900" dirty="0">
                <a:solidFill>
                  <a:srgbClr val="000000"/>
                </a:solidFill>
                <a:latin typeface="Segoe UI" panose="020B0502040204020203" pitchFamily="34" charset="0"/>
              </a:rPr>
              <a:t>Treat*Date	24	24	101.2	0.6160746	0.9131	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E59625-7867-C858-0A28-A115C1751F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65" r="20964" b="1774"/>
          <a:stretch/>
        </p:blipFill>
        <p:spPr>
          <a:xfrm>
            <a:off x="308617" y="1436237"/>
            <a:ext cx="5520639" cy="45524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131692-642A-8540-7668-09C9322D35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829" t="9202" r="2030" b="76898"/>
          <a:stretch/>
        </p:blipFill>
        <p:spPr>
          <a:xfrm>
            <a:off x="1314276" y="3849596"/>
            <a:ext cx="1754660" cy="87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8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EEB74-E18B-DB17-60FF-B6D34EAE8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Drought symptom on bermudagrass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AE4D80-9329-3E26-C281-86F6123C2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2823" y="1825625"/>
            <a:ext cx="5786353" cy="4351338"/>
          </a:xfrm>
        </p:spPr>
      </p:pic>
    </p:spTree>
    <p:extLst>
      <p:ext uri="{BB962C8B-B14F-4D97-AF65-F5344CB8AC3E}">
        <p14:creationId xmlns:p14="http://schemas.microsoft.com/office/powerpoint/2010/main" val="2783155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58CC7-0046-1844-A371-7323F3742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 - </a:t>
            </a:r>
            <a:r>
              <a:rPr lang="en-US" dirty="0" err="1"/>
              <a:t>Bentgrass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1007F9-4333-5723-74DC-2D1B6568C5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82" r="21526" b="1223"/>
          <a:stretch/>
        </p:blipFill>
        <p:spPr>
          <a:xfrm>
            <a:off x="6230380" y="1309814"/>
            <a:ext cx="5471469" cy="45843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A459C-5921-D1D5-7A57-BE8CE40EC6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20" r="21526" b="883"/>
          <a:stretch/>
        </p:blipFill>
        <p:spPr>
          <a:xfrm>
            <a:off x="410862" y="1309815"/>
            <a:ext cx="5471469" cy="4584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D9E6BF-BE20-0EFC-0989-8970A935CA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829" t="9202" r="2030" b="76898"/>
          <a:stretch/>
        </p:blipFill>
        <p:spPr>
          <a:xfrm>
            <a:off x="1186249" y="1421028"/>
            <a:ext cx="1754660" cy="8773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4E8BC6-BDD1-B8A5-120E-5A66C70F5D0E}"/>
              </a:ext>
            </a:extLst>
          </p:cNvPr>
          <p:cNvSpPr txBox="1"/>
          <p:nvPr/>
        </p:nvSpPr>
        <p:spPr>
          <a:xfrm>
            <a:off x="132322" y="5894171"/>
            <a:ext cx="609805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9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r"/>
            <a:r>
              <a:rPr lang="en-US" sz="900" b="1" dirty="0">
                <a:solidFill>
                  <a:srgbClr val="000000"/>
                </a:solidFill>
                <a:latin typeface="Segoe UI" panose="020B0502040204020203" pitchFamily="34" charset="0"/>
              </a:rPr>
              <a:t>Source	</a:t>
            </a:r>
            <a:r>
              <a:rPr lang="en-US" sz="9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Nparm</a:t>
            </a:r>
            <a:r>
              <a:rPr lang="en-US" sz="900" b="1" dirty="0">
                <a:solidFill>
                  <a:srgbClr val="000000"/>
                </a:solidFill>
                <a:latin typeface="Segoe UI" panose="020B0502040204020203" pitchFamily="34" charset="0"/>
              </a:rPr>
              <a:t>	</a:t>
            </a:r>
            <a:r>
              <a:rPr lang="en-US" sz="9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DFNum</a:t>
            </a:r>
            <a:r>
              <a:rPr lang="en-US" sz="900" b="1" dirty="0">
                <a:solidFill>
                  <a:srgbClr val="000000"/>
                </a:solidFill>
                <a:latin typeface="Segoe UI" panose="020B0502040204020203" pitchFamily="34" charset="0"/>
              </a:rPr>
              <a:t>	</a:t>
            </a:r>
            <a:r>
              <a:rPr lang="en-US" sz="9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DFDen</a:t>
            </a:r>
            <a:r>
              <a:rPr lang="en-US" sz="900" b="1" dirty="0">
                <a:solidFill>
                  <a:srgbClr val="000000"/>
                </a:solidFill>
                <a:latin typeface="Segoe UI" panose="020B0502040204020203" pitchFamily="34" charset="0"/>
              </a:rPr>
              <a:t>	F Ratio	Prob &gt; F	</a:t>
            </a:r>
          </a:p>
          <a:p>
            <a:pPr algn="r"/>
            <a:r>
              <a:rPr lang="en-US" sz="900" dirty="0">
                <a:solidFill>
                  <a:srgbClr val="000000"/>
                </a:solidFill>
                <a:latin typeface="Segoe UI" panose="020B0502040204020203" pitchFamily="34" charset="0"/>
              </a:rPr>
              <a:t>Treat	3	3	73.0	0.0410205	0.9888	</a:t>
            </a:r>
          </a:p>
          <a:p>
            <a:pPr algn="r"/>
            <a:r>
              <a:rPr lang="en-US" sz="900" dirty="0">
                <a:solidFill>
                  <a:srgbClr val="000000"/>
                </a:solidFill>
                <a:latin typeface="Segoe UI" panose="020B0502040204020203" pitchFamily="34" charset="0"/>
              </a:rPr>
              <a:t>Date	6	6	73.2	21.853883	</a:t>
            </a:r>
            <a:r>
              <a:rPr lang="en-US" sz="900" dirty="0">
                <a:solidFill>
                  <a:srgbClr val="E57406"/>
                </a:solidFill>
                <a:latin typeface="Segoe UI" panose="020B0502040204020203" pitchFamily="34" charset="0"/>
              </a:rPr>
              <a:t>&lt;.0001*	</a:t>
            </a:r>
            <a:endParaRPr lang="en-US" sz="9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r"/>
            <a:r>
              <a:rPr lang="en-US" sz="900" dirty="0">
                <a:solidFill>
                  <a:srgbClr val="000000"/>
                </a:solidFill>
                <a:latin typeface="Segoe UI" panose="020B0502040204020203" pitchFamily="34" charset="0"/>
              </a:rPr>
              <a:t>Treat*Date	18	18	73.0	0.5117157	0.9443	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E8FB44-537A-F64F-6EDC-3D56CC47F4A4}"/>
              </a:ext>
            </a:extLst>
          </p:cNvPr>
          <p:cNvSpPr txBox="1"/>
          <p:nvPr/>
        </p:nvSpPr>
        <p:spPr>
          <a:xfrm>
            <a:off x="6096000" y="5894171"/>
            <a:ext cx="6096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9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r"/>
            <a:r>
              <a:rPr lang="en-US" sz="900" b="1" dirty="0">
                <a:solidFill>
                  <a:srgbClr val="000000"/>
                </a:solidFill>
                <a:latin typeface="Segoe UI" panose="020B0502040204020203" pitchFamily="34" charset="0"/>
              </a:rPr>
              <a:t>Source	</a:t>
            </a:r>
            <a:r>
              <a:rPr lang="en-US" sz="9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Nparm</a:t>
            </a:r>
            <a:r>
              <a:rPr lang="en-US" sz="900" b="1" dirty="0">
                <a:solidFill>
                  <a:srgbClr val="000000"/>
                </a:solidFill>
                <a:latin typeface="Segoe UI" panose="020B0502040204020203" pitchFamily="34" charset="0"/>
              </a:rPr>
              <a:t>	</a:t>
            </a:r>
            <a:r>
              <a:rPr lang="en-US" sz="9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DFNum</a:t>
            </a:r>
            <a:r>
              <a:rPr lang="en-US" sz="900" b="1" dirty="0">
                <a:solidFill>
                  <a:srgbClr val="000000"/>
                </a:solidFill>
                <a:latin typeface="Segoe UI" panose="020B0502040204020203" pitchFamily="34" charset="0"/>
              </a:rPr>
              <a:t>	</a:t>
            </a:r>
            <a:r>
              <a:rPr lang="en-US" sz="9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DFDen</a:t>
            </a:r>
            <a:r>
              <a:rPr lang="en-US" sz="900" b="1" dirty="0">
                <a:solidFill>
                  <a:srgbClr val="000000"/>
                </a:solidFill>
                <a:latin typeface="Segoe UI" panose="020B0502040204020203" pitchFamily="34" charset="0"/>
              </a:rPr>
              <a:t>	F Ratio	Prob &gt; F	</a:t>
            </a:r>
          </a:p>
          <a:p>
            <a:pPr algn="r"/>
            <a:r>
              <a:rPr lang="en-US" sz="900" dirty="0">
                <a:solidFill>
                  <a:srgbClr val="000000"/>
                </a:solidFill>
                <a:latin typeface="Segoe UI" panose="020B0502040204020203" pitchFamily="34" charset="0"/>
              </a:rPr>
              <a:t>Treat	3	3	93.0	0.3300067	0.8037	</a:t>
            </a:r>
          </a:p>
          <a:p>
            <a:pPr algn="r"/>
            <a:r>
              <a:rPr lang="en-US" sz="900" dirty="0">
                <a:solidFill>
                  <a:srgbClr val="000000"/>
                </a:solidFill>
                <a:latin typeface="Segoe UI" panose="020B0502040204020203" pitchFamily="34" charset="0"/>
              </a:rPr>
              <a:t>Date	7	7	93.0	37.196464	</a:t>
            </a:r>
            <a:r>
              <a:rPr lang="en-US" sz="900" dirty="0">
                <a:solidFill>
                  <a:srgbClr val="E57406"/>
                </a:solidFill>
                <a:latin typeface="Segoe UI" panose="020B0502040204020203" pitchFamily="34" charset="0"/>
              </a:rPr>
              <a:t>&lt;.0001*	</a:t>
            </a:r>
            <a:endParaRPr lang="en-US" sz="9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r"/>
            <a:r>
              <a:rPr lang="en-US" sz="900" dirty="0">
                <a:solidFill>
                  <a:srgbClr val="000000"/>
                </a:solidFill>
                <a:latin typeface="Segoe UI" panose="020B0502040204020203" pitchFamily="34" charset="0"/>
              </a:rPr>
              <a:t>Treat*Date	21	21	93.0	0.6806387	0.8419	</a:t>
            </a:r>
          </a:p>
        </p:txBody>
      </p:sp>
    </p:spTree>
    <p:extLst>
      <p:ext uri="{BB962C8B-B14F-4D97-AF65-F5344CB8AC3E}">
        <p14:creationId xmlns:p14="http://schemas.microsoft.com/office/powerpoint/2010/main" val="3800626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666</Words>
  <Application>Microsoft Office PowerPoint</Application>
  <PresentationFormat>Widescreen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Segoe UI</vt:lpstr>
      <vt:lpstr>Office Theme</vt:lpstr>
      <vt:lpstr>The Use of Microbial Inoculants to Improve Abiotic Stress Tolerance in Warm and Cool-Season Turfgrasses</vt:lpstr>
      <vt:lpstr>Introduction</vt:lpstr>
      <vt:lpstr>Objectives</vt:lpstr>
      <vt:lpstr>Objectives</vt:lpstr>
      <vt:lpstr>Objectives</vt:lpstr>
      <vt:lpstr>Timeline</vt:lpstr>
      <vt:lpstr>Preliminary Results - Bermudagrass</vt:lpstr>
      <vt:lpstr>Drought symptom on bermudagrass</vt:lpstr>
      <vt:lpstr>Preliminary Results - Bentgrass</vt:lpstr>
      <vt:lpstr>Bentgrass trial – July 20th</vt:lpstr>
      <vt:lpstr>Soil Microbial Activity</vt:lpstr>
      <vt:lpstr>Conclusions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Use of Microbial Inoculants to Improve Abiotic Stress Tolerance in Warm and Cool-Season Turfgrasses</dc:title>
  <dc:creator>David Jespersen</dc:creator>
  <cp:lastModifiedBy>Allison Jackson</cp:lastModifiedBy>
  <cp:revision>12</cp:revision>
  <dcterms:created xsi:type="dcterms:W3CDTF">2023-11-06T15:14:44Z</dcterms:created>
  <dcterms:modified xsi:type="dcterms:W3CDTF">2023-11-12T19:35:21Z</dcterms:modified>
</cp:coreProperties>
</file>